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301" r:id="rId6"/>
    <p:sldId id="302" r:id="rId7"/>
    <p:sldId id="303" r:id="rId8"/>
    <p:sldId id="305" r:id="rId9"/>
    <p:sldId id="306" r:id="rId10"/>
    <p:sldId id="269" r:id="rId11"/>
    <p:sldId id="270" r:id="rId12"/>
    <p:sldId id="321" r:id="rId13"/>
    <p:sldId id="282" r:id="rId14"/>
    <p:sldId id="311" r:id="rId15"/>
    <p:sldId id="288" r:id="rId16"/>
    <p:sldId id="265" r:id="rId17"/>
    <p:sldId id="341" r:id="rId18"/>
    <p:sldId id="285" r:id="rId19"/>
    <p:sldId id="309" r:id="rId20"/>
    <p:sldId id="335" r:id="rId21"/>
    <p:sldId id="336" r:id="rId22"/>
    <p:sldId id="289" r:id="rId23"/>
    <p:sldId id="266" r:id="rId24"/>
    <p:sldId id="267" r:id="rId25"/>
    <p:sldId id="33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jpe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>
                <a:sym typeface="+mn-ea"/>
              </a:rPr>
              <a:t>Zeitgeist</a:t>
            </a:r>
            <a:endParaRPr lang="en-US" altLang="zh-CN">
              <a:sym typeface="+mn-ea"/>
            </a:endParaRPr>
          </a:p>
        </p:txBody>
      </p:sp>
      <p:sp>
        <p:nvSpPr>
          <p:cNvPr id="121" name="Presentation Subtitle"/>
          <p:cNvSpPr txBox="1"/>
          <p:nvPr/>
        </p:nvSpPr>
        <p:spPr>
          <a:xfrm>
            <a:off x="1544373" y="6499225"/>
            <a:ext cx="8397772" cy="15786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一个不断发展的专注预测市场和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Futarchy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的区块链平台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0818495"/>
            <a:ext cx="2438400" cy="2438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490" y="10071418"/>
            <a:ext cx="17786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中文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TG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群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0818495"/>
            <a:ext cx="2438400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740" y="10055225"/>
            <a:ext cx="24384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官方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Discord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社区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47775" y="2465706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二元市场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Binary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结果只有两种可能的预测市场。</a:t>
            </a: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乔拜登是否会获得美国总统？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	——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否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Text Box 2"/>
          <p:cNvSpPr txBox="1"/>
          <p:nvPr/>
        </p:nvSpPr>
        <p:spPr>
          <a:xfrm>
            <a:off x="1159510" y="7113271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标量市场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Scalar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结果是具体的数值的预测市场。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月某地的降水总量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——xx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毫米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Text Box 2"/>
          <p:cNvSpPr txBox="1"/>
          <p:nvPr/>
        </p:nvSpPr>
        <p:spPr>
          <a:xfrm>
            <a:off x="11544300" y="4481831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组合市场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Combinatorial Market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s</a:t>
            </a:r>
            <a:endParaRPr kumimoji="0" lang="en-US" altLang="zh-CN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对结果的组合进行下注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年度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锦标赛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预测市场的过去与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前景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815" y="3671570"/>
            <a:ext cx="10350500" cy="7487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仅在体育和电子竞技方面，2020 年就有超过 2080 亿美元投入与体育相关的预测市场。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在以太坊预测平台上，仅仅 Augur 平台上的关于美国大选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预测交易额就超过了 680 万美元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早在 2014 年，当第一个区块链平台 Augur 推出时，预测市场就被吹捧为最佳区块链用例之一。未能爆发的原因：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1) 糟糕的可用性 / UX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2) 高昂的以太坊 gas 费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3) 糟糕的流动性。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流动性问题</a:t>
            </a:r>
            <a:endParaRPr lang="zh-CN" sz="5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890" y="940435"/>
            <a:ext cx="2678430" cy="35534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0695" y="2753360"/>
            <a:ext cx="9553575" cy="7487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自动做市商 （AMM） 使用户的交易变得更容易，因为它们消除了交易对手方的需要。 AMM 不再是一个用户之间的点对点交易，而是一个用户和合约的交易。（即交易者不是与另一个交易者进行交易，而是和智能合约中的算法进行交易）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Zeitgeist 一直致力于对 MSR 类的 AMM 进行重新审视，特别是 对数市场评分规则（LMSR），这是由 Robin Hanson 通过他自己在预测市场和经济学领域的研究发明的，通过对其研究以找到适合我们需求的 AMM。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21121370" y="10458450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74750" y="10313988"/>
            <a:ext cx="1676590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市场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对数市场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LMSR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流动性敏感的对数市场评分规则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(LS-LMSR)-&gt; Rikkido</a:t>
            </a:r>
            <a:endParaRPr kumimoji="0" lang="en-US" altLang="zh-CN" sz="4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Futarchy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3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134860" y="909955"/>
            <a:ext cx="140995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Futarchy: Vote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Values, But Bet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 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Beliefs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595" y="4986020"/>
            <a:ext cx="2678430" cy="3553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4560" y="3391535"/>
            <a:ext cx="10064750" cy="8965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 是一种治理系统，它根据预测市场产生的信号做出政策决定。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它的概念最初是由 Robin Hanson 在题为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为价值投票，为信仰下注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”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的短篇文章被提出来的，在文章中他阐明了 Futarchy 可能如何改善当前民主运作的某些方面——最显著的是通过创造一种更好的方式来判断政策决定的潜在利益。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然而，在公司治理、公共政策决策或城市规划等场景下，futarchy 通常是以一个不适合应用的且相当陌生的概念存在的。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我们相信，区块链非常适合 futarchy 实验，并将把 futarchy 作为 Zeitgeist 去中心化链上治理的关键部分之一。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134860" y="909955"/>
            <a:ext cx="140995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Vitalik 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对于预测市场的推崇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94560" y="3391535"/>
            <a:ext cx="10064750" cy="8411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An Introduction to Futarchy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Vitalik Buterin：复盘美国大选期间预测市场实践及启示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Vitalik Buterin : Things that matter outside of defi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6936740"/>
            <a:ext cx="24384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0" y="10568305"/>
            <a:ext cx="2438400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0" y="3626485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Seer</a:t>
            </a:r>
            <a:r>
              <a:rPr lang="zh-CN" altLang="en-US">
                <a:solidFill>
                  <a:srgbClr val="FFFFFF"/>
                </a:solidFill>
                <a:sym typeface="Helvetica Neue"/>
              </a:rPr>
              <a:t>项目介绍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4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640" y="3667760"/>
            <a:ext cx="10179050" cy="5089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0650" y="3545840"/>
            <a:ext cx="10922635" cy="6872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Seer 计划是一个将帮助塑造 Zeitgeist 及其在区块链领域内预测市场和 Futarchy 的相关哲学的社区。 Seer 计划旨在鼓励创造、协作和建立当地社区，将爱好者聚集在一起，并为社区成员提供一个平台，以便在 Zeitgeist 生态系统内建立联系和发挥自己的创意。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加入 Seer 计划提供了一个与其他志同道合的人一起工作的独特机会，提供访问资源和材料以帮助您创建或发展的机会，并为您提供与 Zeitgeist 团队成员的沟通渠道。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4784070" y="11034395"/>
            <a:ext cx="2077085" cy="2077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568170" y="10242233"/>
            <a:ext cx="24104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更多信息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2969895"/>
            <a:ext cx="9600565" cy="884936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6080740" y="9090025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488035" y="7002145"/>
            <a:ext cx="730567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https://github.com/zeitgeistpm/Seer-For-China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2537460"/>
            <a:ext cx="10290175" cy="40646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045" y="3833495"/>
            <a:ext cx="10182225" cy="9305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Zeitgeist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419258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Futarchy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50322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Market - 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77830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Seer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73;p15"/>
          <p:cNvSpPr txBox="1"/>
          <p:nvPr/>
        </p:nvSpPr>
        <p:spPr>
          <a:xfrm>
            <a:off x="1459230" y="7981634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BetaNet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707199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BetaNet</a:t>
            </a:r>
            <a:r>
              <a:rPr lang="zh-CN" alt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测试网活动介绍</a:t>
            </a:r>
            <a:br>
              <a:rPr lang="zh-CN" altLang="en-US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5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2393315"/>
            <a:ext cx="16777970" cy="8936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18555" y="5634355"/>
            <a:ext cx="4794885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总量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2200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第一轮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500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第二轮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500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第三轮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1000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" y="2609850"/>
            <a:ext cx="18023840" cy="9600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4919345" y="5561965"/>
            <a:ext cx="12355830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Thanks</a:t>
            </a:r>
            <a:endParaRPr kumimoji="0" lang="en-US" altLang="zh-CN" sz="9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730" y="5057775"/>
            <a:ext cx="5863590" cy="76130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Zeitgeist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介绍</a:t>
            </a:r>
            <a:br>
              <a:rPr lang="en-US" b="1" i="0" u="none" strike="noStrike" cap="none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</a:br>
            <a:endParaRPr lang="en-GB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0785528" y="392430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团队介绍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Team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3509678" y="185896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CEO </a:t>
            </a:r>
            <a:r>
              <a:rPr lang="en-US"/>
              <a:t>Logan Saether 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基金会工作人员，帮助开发了围绕 Kusama 和 Polkadot 推出的关键工具，并撰写了大量关于 Polkadot 的文档，是 Polkadot Wiki 的主要贡献人。他还帮助建立和管理了这两个网络的 千人验证计划，这是一个以社区为中心的计划，以使每个网络的验证器集去中心化和扩展。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75" y="2197100"/>
            <a:ext cx="2619375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5909945"/>
            <a:ext cx="2609850" cy="260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525" y="9866630"/>
            <a:ext cx="2600325" cy="2581275"/>
          </a:xfrm>
          <a:prstGeom prst="rect">
            <a:avLst/>
          </a:prstGeom>
        </p:spPr>
      </p:pic>
      <p:sp>
        <p:nvSpPr>
          <p:cNvPr id="5" name="Built on Substrate, Ready for Polkadot"/>
          <p:cNvSpPr txBox="1"/>
          <p:nvPr/>
        </p:nvSpPr>
        <p:spPr>
          <a:xfrm>
            <a:off x="13564923" y="5501958"/>
            <a:ext cx="10926752" cy="3763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CMO Chris Hutchinson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基金会工作人员，行业中最好的社区构建者之一。他在 2017 - 2018 年以太坊热潮期间领导了社区。2019 年初，他加入了 Web3 基金会，从零开始建立 Polkadot 大使计划，该计划目前拥有来自全球 300 多个城市的 1500 多名活跃成员。此外，他在过去几年中领导了许多关键的市场和社区活动，以推广 Kusama 和 Polkadot 网络，如 “Hackusama” 和 Gitcoin 的 「Hello World」。</a:t>
            </a:r>
            <a:endParaRPr lang="zh-CN" altLang="en-US" sz="2800"/>
          </a:p>
        </p:txBody>
      </p:sp>
      <p:sp>
        <p:nvSpPr>
          <p:cNvPr id="6" name="Built on Substrate, Ready for Polkadot"/>
          <p:cNvSpPr txBox="1"/>
          <p:nvPr/>
        </p:nvSpPr>
        <p:spPr>
          <a:xfrm>
            <a:off x="13564923" y="9520238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CIO David Perry</a:t>
            </a:r>
            <a:endParaRPr lang="en-US"/>
          </a:p>
          <a:p>
            <a:endParaRPr lang="en-US"/>
          </a:p>
          <a:p>
            <a:r>
              <a:rPr sz="2800"/>
              <a:t>在预测市场平台方面有着丰富的职业生涯和经验。2005 年，他与人共同创办了第一家商业预测市场软件公司 Consensus Point 。从那时起，他一直致力于推动预测市场在数百家机构的采用，包括通用电气、高通、百思买和美国政府。在过去的五年里，他一直在区块链领域工作，在 Consensys 工作了三年，专注于产品战略。</a:t>
            </a:r>
            <a:endParaRPr sz="28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8935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Zeitgeist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工作原理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1812290" y="4970145"/>
            <a:ext cx="21545550" cy="4833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9178978" y="83248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>
                <a:ea typeface="宋体" panose="02010600030101010101" pitchFamily="2" charset="-122"/>
              </a:rPr>
              <a:t>链上的法院系统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0">
            <a:off x="2388870" y="2768600"/>
            <a:ext cx="10838815" cy="2294958"/>
            <a:chOff x="6707124" y="1410006"/>
            <a:chExt cx="4873752" cy="1031867"/>
          </a:xfrm>
          <a:noFill/>
        </p:grpSpPr>
        <p:sp>
          <p:nvSpPr>
            <p:cNvPr id="3" name="Rectangle: Rounded Corners 29"/>
            <p:cNvSpPr/>
            <p:nvPr/>
          </p:nvSpPr>
          <p:spPr>
            <a:xfrm>
              <a:off x="7695590" y="1630213"/>
              <a:ext cx="3885286" cy="811660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ZTG 的持有者可以质押他们的代币以加入陪审团。每当针对特定市场进行预言机争议时，这些陪审员都是随机选择的。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23"/>
            <p:cNvSpPr txBox="1"/>
            <p:nvPr/>
          </p:nvSpPr>
          <p:spPr>
            <a:xfrm>
              <a:off x="6926281" y="1664374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01</a:t>
              </a:r>
              <a:endParaRPr lang="en-US" sz="28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0">
            <a:off x="2388870" y="5654675"/>
            <a:ext cx="10838815" cy="2672959"/>
            <a:chOff x="6707124" y="1410006"/>
            <a:chExt cx="4873752" cy="1201825"/>
          </a:xfrm>
          <a:noFill/>
        </p:grpSpPr>
        <p:sp>
          <p:nvSpPr>
            <p:cNvPr id="10" name="Rectangle: Rounded Corners 32"/>
            <p:cNvSpPr/>
            <p:nvPr/>
          </p:nvSpPr>
          <p:spPr>
            <a:xfrm>
              <a:off x="7695590" y="1565687"/>
              <a:ext cx="3885286" cy="104614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法院的陪审员将负责选择市场的真实结果。法院的决定可能会受到质疑，这会越来越多地增加被选中的陪审员的数量——每次都增加了赌注。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34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02</a:t>
              </a:r>
              <a:endParaRPr lang="en-US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2388870" y="8540750"/>
            <a:ext cx="10838815" cy="1702509"/>
            <a:chOff x="6707124" y="1410006"/>
            <a:chExt cx="4873752" cy="765488"/>
          </a:xfrm>
          <a:noFill/>
        </p:grpSpPr>
        <p:sp>
          <p:nvSpPr>
            <p:cNvPr id="17" name="Rectangle: Rounded Corners 39"/>
            <p:cNvSpPr/>
            <p:nvPr/>
          </p:nvSpPr>
          <p:spPr>
            <a:xfrm>
              <a:off x="7695590" y="1597950"/>
              <a:ext cx="3885286" cy="57754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如果后来的上诉发现陪审员错误地解决了 oracle 的决定，他们将被</a:t>
              </a:r>
              <a:r>
                <a:rPr lang="zh-CN" alt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罚没质押金</a:t>
              </a:r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9" name="Straight Connector 18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41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03</a:t>
              </a:r>
              <a:endParaRPr lang="en-US" sz="28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2388870" y="10852785"/>
            <a:ext cx="10838815" cy="2018100"/>
            <a:chOff x="6707124" y="1410006"/>
            <a:chExt cx="4873752" cy="907385"/>
          </a:xfrm>
          <a:noFill/>
        </p:grpSpPr>
        <p:sp>
          <p:nvSpPr>
            <p:cNvPr id="28" name="Rectangle: Rounded Corners 46"/>
            <p:cNvSpPr/>
            <p:nvPr/>
          </p:nvSpPr>
          <p:spPr>
            <a:xfrm>
              <a:off x="7695590" y="1505731"/>
              <a:ext cx="3885286" cy="811660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在创建了一定数量的法定人数并询问市场的真实结果后，如果仍有争议，则案件将转至所有 ZTG 持有者的全球投票以报告结果。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4" name="Straight Connector 53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48"/>
            <p:cNvSpPr txBox="1"/>
            <p:nvPr/>
          </p:nvSpPr>
          <p:spPr>
            <a:xfrm>
              <a:off x="6926281" y="1698551"/>
              <a:ext cx="550151" cy="23467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04</a:t>
              </a:r>
              <a:endParaRPr lang="en-US" sz="2800" b="1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</p:grpSp>
      <p:pic>
        <p:nvPicPr>
          <p:cNvPr id="2" name="图片 1" descr="Zeitge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55"/>
            <a:ext cx="24336375" cy="13689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2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04819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即根据未来可验证的清晰事实而创建的衍生品市场。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2815</Words>
  <Application>WPS 演示</Application>
  <PresentationFormat/>
  <Paragraphs>182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Helvetica Neue</vt:lpstr>
      <vt:lpstr>Helvetica Neue Medium</vt:lpstr>
      <vt:lpstr>微软雅黑</vt:lpstr>
      <vt:lpstr>Exo 2</vt:lpstr>
      <vt:lpstr>Segoe Print</vt:lpstr>
      <vt:lpstr>Verdana</vt:lpstr>
      <vt:lpstr>Arial Unicode MS</vt:lpstr>
      <vt:lpstr>Helvetica Neue</vt:lpstr>
      <vt:lpstr>21_BasicWhite</vt:lpstr>
      <vt:lpstr>PowerPoint 演示文稿</vt:lpstr>
      <vt:lpstr>PowerPoint 演示文稿</vt:lpstr>
      <vt:lpstr>Zeitgeist介绍 </vt:lpstr>
      <vt:lpstr>PowerPoint 演示文稿</vt:lpstr>
      <vt:lpstr>PowerPoint 演示文稿</vt:lpstr>
      <vt:lpstr>PowerPoint 演示文稿</vt:lpstr>
      <vt:lpstr>PowerPoint 演示文稿</vt:lpstr>
      <vt:lpstr>Prediction Market </vt:lpstr>
      <vt:lpstr>PowerPoint 演示文稿</vt:lpstr>
      <vt:lpstr>PowerPoint 演示文稿</vt:lpstr>
      <vt:lpstr>PowerPoint 演示文稿</vt:lpstr>
      <vt:lpstr>PowerPoint 演示文稿</vt:lpstr>
      <vt:lpstr>Futarchy </vt:lpstr>
      <vt:lpstr>PowerPoint 演示文稿</vt:lpstr>
      <vt:lpstr>PowerPoint 演示文稿</vt:lpstr>
      <vt:lpstr>Seer项目介绍 </vt:lpstr>
      <vt:lpstr>PowerPoint 演示文稿</vt:lpstr>
      <vt:lpstr>PowerPoint 演示文稿</vt:lpstr>
      <vt:lpstr>PowerPoint 演示文稿</vt:lpstr>
      <vt:lpstr>BetaNet测试网活动介绍 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yukai</cp:lastModifiedBy>
  <cp:revision>18</cp:revision>
  <dcterms:created xsi:type="dcterms:W3CDTF">2021-09-23T14:28:00Z</dcterms:created>
  <dcterms:modified xsi:type="dcterms:W3CDTF">2021-10-25T08:40:53Z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DF427DFEACD740F79CB0F2AABB97A48F</vt:lpwstr>
  </property>
  <property fmtid="{D5CDD505-2E9C-101B-9397-08002B2CF9AE}" pid="3" name="KSOProductBuildVer">
    <vt:lpwstr>2052-11.1.0.10009</vt:lpwstr>
  </property>
</Properties>
</file>